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7"/>
  </p:notesMasterIdLst>
  <p:sldIdLst>
    <p:sldId id="301" r:id="rId2"/>
    <p:sldId id="266" r:id="rId3"/>
    <p:sldId id="267" r:id="rId4"/>
    <p:sldId id="268" r:id="rId5"/>
    <p:sldId id="269" r:id="rId6"/>
    <p:sldId id="271" r:id="rId7"/>
    <p:sldId id="272" r:id="rId8"/>
    <p:sldId id="273" r:id="rId9"/>
    <p:sldId id="274" r:id="rId10"/>
    <p:sldId id="275" r:id="rId11"/>
    <p:sldId id="304" r:id="rId12"/>
    <p:sldId id="302" r:id="rId13"/>
    <p:sldId id="278" r:id="rId14"/>
    <p:sldId id="276" r:id="rId15"/>
    <p:sldId id="303" r:id="rId16"/>
    <p:sldId id="280" r:id="rId17"/>
    <p:sldId id="281" r:id="rId18"/>
    <p:sldId id="282" r:id="rId19"/>
    <p:sldId id="283" r:id="rId20"/>
    <p:sldId id="284" r:id="rId21"/>
    <p:sldId id="305" r:id="rId22"/>
    <p:sldId id="285" r:id="rId23"/>
    <p:sldId id="287" r:id="rId24"/>
    <p:sldId id="300" r:id="rId25"/>
    <p:sldId id="288" r:id="rId26"/>
    <p:sldId id="290" r:id="rId27"/>
    <p:sldId id="289" r:id="rId28"/>
    <p:sldId id="291" r:id="rId29"/>
    <p:sldId id="292" r:id="rId30"/>
    <p:sldId id="293" r:id="rId31"/>
    <p:sldId id="295" r:id="rId32"/>
    <p:sldId id="296" r:id="rId33"/>
    <p:sldId id="297" r:id="rId34"/>
    <p:sldId id="298" r:id="rId35"/>
    <p:sldId id="270" r:id="rId36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82412"/>
    <a:srgbClr val="EBF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7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A3E161DE-6335-4AB7-BB5A-261226E92B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96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9543343A-724C-4091-BC1B-AACFE085A46E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1E14CC83-C664-4E0F-966C-57B6527E911F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10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FA265E4B-F8C8-401A-9502-FADC0761E905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11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1EC1E090-5152-4AC6-9519-6F6B1888B12F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12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BFE4C0FA-F253-4B9A-A610-068B8732D711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13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F8D4CF9F-372B-4531-9DEE-1106875DEEB9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14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A7965CE5-0661-456D-8CDE-1079447B7733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15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E12ABCDF-2963-49B6-98AE-B9273838D5B6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16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1B41831C-ED8C-4259-B8FE-2815C1B5E398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17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32A82D1F-764D-4A30-B058-E01DF6F7E9BC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18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B16356B0-EB15-4AC5-B3DB-A27E1EC76D14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19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DD82DC2B-EE5A-4673-BEB4-1E8866C7BC26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A26101EA-6F1F-43D3-ADED-3C82893376F9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20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849637CA-1BC1-4CA3-BEB0-5356A5A63966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21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750946AB-BD34-45E7-8497-65577A88E3B6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22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61A832CF-BA43-45FD-ADC7-EE7A831CF077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23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92768672-62E4-4ED2-93F2-E40791759657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24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848BAF48-FBDE-4C8B-A9B4-D3AE931BCF04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25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204327CB-F3E6-4FDA-9039-97DF2DBD7D59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26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C849B1F1-53D4-4A15-937A-3494A3AF04BC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27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628A8415-5F6E-4552-B482-0BE15E62268E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28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9146957E-CEB3-40E1-AB0E-D89066457BF3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29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3B1F3D6C-1371-4C8F-B584-C5CB9D979E7F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B018003F-A9F2-46BB-AFA0-9A025E4C55AA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30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B012A547-AAF1-4037-8C78-C629A758D3E0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31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6FC4A296-75BD-4180-9FC0-3562EE59B737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32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C95614BF-503C-4816-A2EE-22D817888DAE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33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4CC7CC2A-3B5E-4A23-AE42-174CCADB8435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34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4F3E7F46-A3BD-4D73-BC73-26CD56FD7FAE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35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514AF9DF-F92E-4A98-B57B-29035F5EDCA5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4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03809F7A-4A6F-4A53-9A95-3A3317232F56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6296FE6F-C3DD-4D6B-9140-35E2DB6180EB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6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90D8872F-2B08-43E1-931B-0C85B8EEFF9D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7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AD80E648-0C33-47B4-B3E7-0CBE99ACA5BB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8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2B6899E8-344D-47DD-A8C6-7AB55B17A190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9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21.1.2015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AB155-19C4-4034-B64C-8C735FF608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60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21.1.2015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5B169-1DDA-491B-A6A6-B80F5BCE5A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81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21.1.2015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B88FF-9CCF-4F66-BC51-987C34532A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2628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21.1.2015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891B4-45E6-4184-AF27-38F066C157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15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21.1.2015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308B6-B79C-44CC-A395-80E2F1C046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45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21.1.2015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99A0B-7D88-42F0-B07D-FCA11F2CB8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38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21.1.2015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22ACC-8165-4CD4-8430-88F9818140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12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21.1.2015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49049-7B10-4762-963D-FD68250C77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794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21.1.2015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772C5-47F1-46D8-AE1A-054ECC88E4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133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21.1.2015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460F2-2CBB-4A1C-9239-91BFC40548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645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21.1.2015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22BC7-4ABA-4707-B432-838948AA1F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212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21.1.2015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8A38F-7A70-4046-AA73-A87750C4B5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398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45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titulního textuKlepnutím lze upravit styl předlohy nadpisů.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pPr>
              <a:defRPr/>
            </a:pPr>
            <a:r>
              <a:rPr lang="cs-CZ"/>
              <a:t>21.1.2015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pPr>
              <a:defRPr/>
            </a:pPr>
            <a:fld id="{106DC9ED-CB37-47A0-A6D3-3B48D12641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3584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  <a:p>
            <a:pPr lvl="4"/>
            <a:r>
              <a:rPr lang="en-GB" altLang="cs-CZ" smtClean="0"/>
              <a:t>Osmá úroveň textu</a:t>
            </a:r>
          </a:p>
          <a:p>
            <a:pPr lvl="4"/>
            <a:r>
              <a:rPr lang="en-GB" altLang="cs-CZ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1" fontAlgn="base" hangingPunct="1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3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3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3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3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solidFill>
            <a:srgbClr val="182412"/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cs-CZ" sz="4000" b="1" dirty="0">
                <a:solidFill>
                  <a:schemeClr val="bg1">
                    <a:lumMod val="75000"/>
                  </a:schemeClr>
                </a:solidFill>
              </a:rPr>
              <a:t>Koncept pro lesní školku</a:t>
            </a:r>
            <a:endParaRPr lang="cs-CZ" sz="40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cs-CZ" sz="16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cs-CZ" sz="16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cs-CZ" sz="16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cs-CZ" sz="2000" dirty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defRPr/>
            </a:pPr>
            <a:endParaRPr lang="cs-CZ" sz="2000" dirty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defRPr/>
            </a:pPr>
            <a:endParaRPr lang="cs-CZ" sz="2000" dirty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defRPr/>
            </a:pPr>
            <a:endParaRPr lang="cs-CZ" sz="2000" dirty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defRPr/>
            </a:pPr>
            <a:endParaRPr lang="cs-CZ" sz="2000" dirty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cs-CZ" sz="2000" dirty="0">
                <a:solidFill>
                  <a:schemeClr val="bg1">
                    <a:lumMod val="75000"/>
                  </a:schemeClr>
                </a:solidFill>
              </a:rPr>
              <a:t>(pěstování </a:t>
            </a:r>
            <a:r>
              <a:rPr lang="cs-CZ" sz="2000" dirty="0" err="1">
                <a:solidFill>
                  <a:schemeClr val="bg1">
                    <a:lumMod val="75000"/>
                  </a:schemeClr>
                </a:solidFill>
              </a:rPr>
              <a:t>krytokořenných</a:t>
            </a:r>
            <a:r>
              <a:rPr lang="cs-CZ" sz="2000" dirty="0">
                <a:solidFill>
                  <a:schemeClr val="bg1">
                    <a:lumMod val="75000"/>
                  </a:schemeClr>
                </a:solidFill>
              </a:rPr>
              <a:t> sazenic v </a:t>
            </a:r>
            <a:r>
              <a:rPr lang="cs-CZ" sz="2000" dirty="0" err="1">
                <a:solidFill>
                  <a:schemeClr val="bg1">
                    <a:lumMod val="75000"/>
                  </a:schemeClr>
                </a:solidFill>
              </a:rPr>
              <a:t>prorůstavých</a:t>
            </a:r>
            <a:r>
              <a:rPr lang="cs-CZ" sz="2000" dirty="0">
                <a:solidFill>
                  <a:schemeClr val="bg1">
                    <a:lumMod val="75000"/>
                  </a:schemeClr>
                </a:solidFill>
              </a:rPr>
              <a:t> tubách)</a:t>
            </a:r>
          </a:p>
          <a:p>
            <a:pPr algn="ctr">
              <a:defRPr/>
            </a:pPr>
            <a:endParaRPr lang="cs-CZ" sz="2000" dirty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cs-CZ" sz="2000" dirty="0">
                <a:solidFill>
                  <a:schemeClr val="bg1">
                    <a:lumMod val="75000"/>
                  </a:schemeClr>
                </a:solidFill>
              </a:rPr>
              <a:t>Materiál k představení konceptu projektu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971550" y="765175"/>
            <a:ext cx="7200900" cy="5327650"/>
          </a:xfrm>
          <a:prstGeom prst="rect">
            <a:avLst/>
          </a:prstGeom>
          <a:solidFill>
            <a:srgbClr val="F2F2F2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58775" y="333375"/>
          <a:ext cx="8428038" cy="539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SmartSketch Document" r:id="rId4" imgW="4238640" imgH="2714760" progId="SmartSketch.Document">
                  <p:embed/>
                </p:oleObj>
              </mc:Choice>
              <mc:Fallback>
                <p:oleObj name="SmartSketch Document" r:id="rId4" imgW="4238640" imgH="2714760" progId="SmartSketch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333375"/>
                        <a:ext cx="8428038" cy="539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/>
          <p:cNvSpPr>
            <a:spLocks noChangeAspect="1" noChangeArrowheads="1"/>
          </p:cNvSpPr>
          <p:nvPr/>
        </p:nvSpPr>
        <p:spPr bwMode="auto">
          <a:xfrm>
            <a:off x="360363" y="5732463"/>
            <a:ext cx="8431212" cy="936625"/>
          </a:xfrm>
          <a:prstGeom prst="rect">
            <a:avLst/>
          </a:prstGeom>
          <a:solidFill>
            <a:schemeClr val="bg1">
              <a:lumMod val="85000"/>
            </a:schemeClr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cs-CZ" dirty="0"/>
              <a:t>Pro Mongolsko je počítáno se 3 takovými záhony v každém fóliovníku. </a:t>
            </a:r>
          </a:p>
          <a:p>
            <a:pPr>
              <a:defRPr/>
            </a:pPr>
            <a:r>
              <a:rPr lang="cs-CZ" dirty="0"/>
              <a:t>Pěstební kapacita fóliovníku je pak dána jeho délkou.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971550" y="765175"/>
            <a:ext cx="7200900" cy="5327650"/>
          </a:xfrm>
          <a:prstGeom prst="rect">
            <a:avLst/>
          </a:prstGeom>
          <a:solidFill>
            <a:srgbClr val="F2F2F2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58775" y="333375"/>
          <a:ext cx="8428038" cy="539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SmartSketch Document" r:id="rId4" imgW="4238640" imgH="2714760" progId="SmartSketch.Document">
                  <p:embed/>
                </p:oleObj>
              </mc:Choice>
              <mc:Fallback>
                <p:oleObj name="SmartSketch Document" r:id="rId4" imgW="4238640" imgH="2714760" progId="SmartSketch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333375"/>
                        <a:ext cx="8428038" cy="539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/>
          <p:cNvSpPr>
            <a:spLocks noChangeAspect="1" noChangeArrowheads="1"/>
          </p:cNvSpPr>
          <p:nvPr/>
        </p:nvSpPr>
        <p:spPr bwMode="auto">
          <a:xfrm>
            <a:off x="360363" y="5732463"/>
            <a:ext cx="8431212" cy="936625"/>
          </a:xfrm>
          <a:prstGeom prst="rect">
            <a:avLst/>
          </a:prstGeom>
          <a:solidFill>
            <a:schemeClr val="bg1">
              <a:lumMod val="85000"/>
            </a:schemeClr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cs-CZ" dirty="0"/>
              <a:t>Ve fóliovníku o délce 40 m </a:t>
            </a:r>
            <a:r>
              <a:rPr lang="cs-CZ"/>
              <a:t>tak lze </a:t>
            </a:r>
            <a:r>
              <a:rPr lang="cs-CZ" dirty="0"/>
              <a:t>vypěstovat okolo 35 200 ks sazenic.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spect="1" noChangeArrowheads="1"/>
          </p:cNvSpPr>
          <p:nvPr/>
        </p:nvSpPr>
        <p:spPr bwMode="auto">
          <a:xfrm>
            <a:off x="360363" y="5732463"/>
            <a:ext cx="8431212" cy="936625"/>
          </a:xfrm>
          <a:prstGeom prst="rect">
            <a:avLst/>
          </a:prstGeom>
          <a:solidFill>
            <a:schemeClr val="bg1">
              <a:lumMod val="85000"/>
            </a:schemeClr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cs-CZ" dirty="0"/>
              <a:t>Příprava začíná tím, že do fóliovníku nainstalujeme rozvod závlah. Je výhodné, </a:t>
            </a:r>
          </a:p>
          <a:p>
            <a:pPr>
              <a:defRPr/>
            </a:pPr>
            <a:r>
              <a:rPr lang="cs-CZ" dirty="0"/>
              <a:t>aby každá větev rozvodu měla svůj uzavírací kohout. Závlaha pak může probíhat </a:t>
            </a:r>
          </a:p>
          <a:p>
            <a:pPr>
              <a:defRPr/>
            </a:pPr>
            <a:r>
              <a:rPr lang="cs-CZ" dirty="0"/>
              <a:t>ve zvolených sekcích.</a:t>
            </a: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358775" y="330200"/>
          <a:ext cx="8428038" cy="535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SmartSketch Document" r:id="rId4" imgW="4257720" imgH="2705040" progId="SmartSketch.Document">
                  <p:embed/>
                </p:oleObj>
              </mc:Choice>
              <mc:Fallback>
                <p:oleObj name="SmartSketch Document" r:id="rId4" imgW="4257720" imgH="2705040" progId="SmartSketch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330200"/>
                        <a:ext cx="8428038" cy="535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spect="1" noChangeArrowheads="1"/>
          </p:cNvSpPr>
          <p:nvPr/>
        </p:nvSpPr>
        <p:spPr bwMode="auto">
          <a:xfrm>
            <a:off x="360363" y="5732463"/>
            <a:ext cx="8431212" cy="936625"/>
          </a:xfrm>
          <a:prstGeom prst="rect">
            <a:avLst/>
          </a:prstGeom>
          <a:solidFill>
            <a:schemeClr val="bg1">
              <a:lumMod val="85000"/>
            </a:schemeClr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cs-CZ" dirty="0"/>
              <a:t>Dno všech fóliovníků je pokryto štěrkem ve vrstvě  o sile cca 10 – 12 cm. </a:t>
            </a:r>
          </a:p>
          <a:p>
            <a:pPr>
              <a:defRPr/>
            </a:pPr>
            <a:r>
              <a:rPr lang="cs-CZ" dirty="0"/>
              <a:t>Štěrk se od podloží odděluje vrstvou vodopropustné </a:t>
            </a:r>
            <a:r>
              <a:rPr lang="cs-CZ" dirty="0" err="1"/>
              <a:t>geotextíle</a:t>
            </a:r>
            <a:r>
              <a:rPr lang="cs-CZ" dirty="0"/>
              <a:t>. </a:t>
            </a:r>
          </a:p>
        </p:txBody>
      </p:sp>
      <p:graphicFrame>
        <p:nvGraphicFramePr>
          <p:cNvPr id="12290" name="Object 7"/>
          <p:cNvGraphicFramePr>
            <a:graphicFrameLocks noChangeAspect="1"/>
          </p:cNvGraphicFramePr>
          <p:nvPr/>
        </p:nvGraphicFramePr>
        <p:xfrm>
          <a:off x="358775" y="330200"/>
          <a:ext cx="8428038" cy="537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SmartSketch Document" r:id="rId4" imgW="4238640" imgH="2705040" progId="SmartSketch.Document">
                  <p:embed/>
                </p:oleObj>
              </mc:Choice>
              <mc:Fallback>
                <p:oleObj name="SmartSketch Document" r:id="rId4" imgW="4238640" imgH="2705040" progId="SmartSketch.Document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330200"/>
                        <a:ext cx="8428038" cy="537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spect="1" noChangeArrowheads="1"/>
          </p:cNvSpPr>
          <p:nvPr/>
        </p:nvSpPr>
        <p:spPr bwMode="auto">
          <a:xfrm>
            <a:off x="360363" y="5732463"/>
            <a:ext cx="8431212" cy="936625"/>
          </a:xfrm>
          <a:prstGeom prst="rect">
            <a:avLst/>
          </a:prstGeom>
          <a:solidFill>
            <a:schemeClr val="bg1">
              <a:lumMod val="85000"/>
            </a:schemeClr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cs-CZ" dirty="0"/>
              <a:t>Dno všech fóliovníků je pokryto štěrkem ve vrstvě  o sile cca 10 – 12 cm. Vrstva </a:t>
            </a:r>
          </a:p>
          <a:p>
            <a:pPr>
              <a:defRPr/>
            </a:pPr>
            <a:r>
              <a:rPr lang="cs-CZ" dirty="0"/>
              <a:t>štěrku funguje jako drenáž přebytečné vody. Zabraňuje se tak šíření plísní.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358775" y="330200"/>
          <a:ext cx="8428038" cy="537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SmartSketch Document" r:id="rId4" imgW="4238640" imgH="2705040" progId="SmartSketch.Document">
                  <p:embed/>
                </p:oleObj>
              </mc:Choice>
              <mc:Fallback>
                <p:oleObj name="SmartSketch Document" r:id="rId4" imgW="4238640" imgH="2705040" progId="SmartSketch.Documen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330200"/>
                        <a:ext cx="8428038" cy="537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spect="1" noChangeArrowheads="1"/>
          </p:cNvSpPr>
          <p:nvPr/>
        </p:nvSpPr>
        <p:spPr bwMode="auto">
          <a:xfrm>
            <a:off x="360363" y="5732463"/>
            <a:ext cx="8431212" cy="936625"/>
          </a:xfrm>
          <a:prstGeom prst="rect">
            <a:avLst/>
          </a:prstGeom>
          <a:solidFill>
            <a:schemeClr val="bg1">
              <a:lumMod val="85000"/>
            </a:schemeClr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cs-CZ" dirty="0"/>
              <a:t>Záhony se postupně na začátku sezóny zaplní, - v souladu s rychlostí pikýrování </a:t>
            </a:r>
          </a:p>
          <a:p>
            <a:pPr>
              <a:defRPr/>
            </a:pPr>
            <a:r>
              <a:rPr lang="cs-CZ" dirty="0"/>
              <a:t>semenáčků do tub.Osázené roštové přepravky se do fóliovníku transportují </a:t>
            </a:r>
          </a:p>
          <a:p>
            <a:pPr>
              <a:defRPr/>
            </a:pPr>
            <a:r>
              <a:rPr lang="cs-CZ" dirty="0"/>
              <a:t>z pracovní haly.</a:t>
            </a:r>
          </a:p>
        </p:txBody>
      </p:sp>
      <p:graphicFrame>
        <p:nvGraphicFramePr>
          <p:cNvPr id="14338" name="Object 8"/>
          <p:cNvGraphicFramePr>
            <a:graphicFrameLocks noChangeAspect="1"/>
          </p:cNvGraphicFramePr>
          <p:nvPr/>
        </p:nvGraphicFramePr>
        <p:xfrm>
          <a:off x="358775" y="330200"/>
          <a:ext cx="8428038" cy="535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SmartSketch Document" r:id="rId4" imgW="4257720" imgH="2705040" progId="SmartSketch.Document">
                  <p:embed/>
                </p:oleObj>
              </mc:Choice>
              <mc:Fallback>
                <p:oleObj name="SmartSketch Document" r:id="rId4" imgW="4257720" imgH="2705040" progId="SmartSketch.Document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330200"/>
                        <a:ext cx="8428038" cy="535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3"/>
          <p:cNvGraphicFramePr>
            <a:graphicFrameLocks noChangeAspect="1"/>
          </p:cNvGraphicFramePr>
          <p:nvPr/>
        </p:nvGraphicFramePr>
        <p:xfrm>
          <a:off x="358775" y="333375"/>
          <a:ext cx="8428038" cy="527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SmartSketch Document" r:id="rId4" imgW="8258040" imgH="5162400" progId="SmartSketch.Document">
                  <p:embed/>
                </p:oleObj>
              </mc:Choice>
              <mc:Fallback>
                <p:oleObj name="SmartSketch Document" r:id="rId4" imgW="8258040" imgH="5162400" progId="SmartSketch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333375"/>
                        <a:ext cx="8428038" cy="527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/>
          <p:cNvSpPr>
            <a:spLocks noChangeAspect="1" noChangeArrowheads="1"/>
          </p:cNvSpPr>
          <p:nvPr/>
        </p:nvSpPr>
        <p:spPr bwMode="auto">
          <a:xfrm>
            <a:off x="360363" y="5732463"/>
            <a:ext cx="8431212" cy="936625"/>
          </a:xfrm>
          <a:prstGeom prst="rect">
            <a:avLst/>
          </a:prstGeom>
          <a:solidFill>
            <a:schemeClr val="bg1">
              <a:lumMod val="85000"/>
            </a:schemeClr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cs-CZ" dirty="0" err="1"/>
              <a:t>Stínoviště</a:t>
            </a:r>
            <a:r>
              <a:rPr lang="cs-CZ" dirty="0"/>
              <a:t> je budováno na rovné ploše. Na zemi se provede montáž (spojeni </a:t>
            </a:r>
          </a:p>
          <a:p>
            <a:pPr>
              <a:defRPr/>
            </a:pPr>
            <a:r>
              <a:rPr lang="cs-CZ" dirty="0"/>
              <a:t>montážních trubek). 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358775" y="333375"/>
          <a:ext cx="8428038" cy="527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SmartSketch Document" r:id="rId4" imgW="8258040" imgH="5162400" progId="SmartSketch.Document">
                  <p:embed/>
                </p:oleObj>
              </mc:Choice>
              <mc:Fallback>
                <p:oleObj name="SmartSketch Document" r:id="rId4" imgW="8258040" imgH="5162400" progId="SmartSketch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333375"/>
                        <a:ext cx="8428038" cy="527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/>
          <p:cNvSpPr>
            <a:spLocks noChangeAspect="1" noChangeArrowheads="1"/>
          </p:cNvSpPr>
          <p:nvPr/>
        </p:nvSpPr>
        <p:spPr bwMode="auto">
          <a:xfrm>
            <a:off x="360363" y="5732463"/>
            <a:ext cx="8431212" cy="936625"/>
          </a:xfrm>
          <a:prstGeom prst="rect">
            <a:avLst/>
          </a:prstGeom>
          <a:solidFill>
            <a:schemeClr val="bg1">
              <a:lumMod val="85000"/>
            </a:schemeClr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cs-CZ" dirty="0"/>
              <a:t>Konstrukce se pak vždy zvedne, a v celé linii zabetonuje do připravených jam.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358775" y="333375"/>
          <a:ext cx="8428038" cy="527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SmartSketch Document" r:id="rId4" imgW="8258040" imgH="5162400" progId="SmartSketch.Document">
                  <p:embed/>
                </p:oleObj>
              </mc:Choice>
              <mc:Fallback>
                <p:oleObj name="SmartSketch Document" r:id="rId4" imgW="8258040" imgH="5162400" progId="SmartSketch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333375"/>
                        <a:ext cx="8428038" cy="527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/>
          <p:cNvSpPr>
            <a:spLocks noChangeAspect="1" noChangeArrowheads="1"/>
          </p:cNvSpPr>
          <p:nvPr/>
        </p:nvSpPr>
        <p:spPr bwMode="auto">
          <a:xfrm>
            <a:off x="360363" y="5732463"/>
            <a:ext cx="8431212" cy="936625"/>
          </a:xfrm>
          <a:prstGeom prst="rect">
            <a:avLst/>
          </a:prstGeom>
          <a:solidFill>
            <a:schemeClr val="bg1">
              <a:lumMod val="85000"/>
            </a:schemeClr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cs-CZ" dirty="0"/>
              <a:t>Postaví se tak potřebný počet podélných řad.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358775" y="333375"/>
          <a:ext cx="8428038" cy="527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SmartSketch Document" r:id="rId4" imgW="8258040" imgH="5162400" progId="SmartSketch.Document">
                  <p:embed/>
                </p:oleObj>
              </mc:Choice>
              <mc:Fallback>
                <p:oleObj name="SmartSketch Document" r:id="rId4" imgW="8258040" imgH="5162400" progId="SmartSketch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333375"/>
                        <a:ext cx="8428038" cy="527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"/>
          <p:cNvSpPr>
            <a:spLocks noChangeAspect="1" noChangeArrowheads="1"/>
          </p:cNvSpPr>
          <p:nvPr/>
        </p:nvSpPr>
        <p:spPr bwMode="auto">
          <a:xfrm>
            <a:off x="360363" y="5732463"/>
            <a:ext cx="8431212" cy="936625"/>
          </a:xfrm>
          <a:prstGeom prst="rect">
            <a:avLst/>
          </a:prstGeom>
          <a:solidFill>
            <a:schemeClr val="bg1">
              <a:lumMod val="85000"/>
            </a:schemeClr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cs-CZ" dirty="0"/>
              <a:t>Ty tvoří základ nosné konstrukce stínovky. 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358775" y="333375"/>
          <a:ext cx="8428038" cy="539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SmartSketch Document" r:id="rId4" imgW="4238640" imgH="2714760" progId="SmartSketch.Document">
                  <p:embed/>
                </p:oleObj>
              </mc:Choice>
              <mc:Fallback>
                <p:oleObj name="SmartSketch Document" r:id="rId4" imgW="4238640" imgH="2714760" progId="SmartSketch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333375"/>
                        <a:ext cx="8428038" cy="539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"/>
          <p:cNvSpPr>
            <a:spLocks noChangeAspect="1" noChangeArrowheads="1"/>
          </p:cNvSpPr>
          <p:nvPr/>
        </p:nvSpPr>
        <p:spPr bwMode="auto">
          <a:xfrm>
            <a:off x="360363" y="5732463"/>
            <a:ext cx="8431212" cy="936625"/>
          </a:xfrm>
          <a:prstGeom prst="rect">
            <a:avLst/>
          </a:prstGeom>
          <a:solidFill>
            <a:schemeClr val="bg1">
              <a:lumMod val="85000"/>
            </a:schemeClr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cs-CZ" dirty="0"/>
              <a:t>Základní nosníky záhonu jsou tvořeny ze stojin a příčného nosníku. </a:t>
            </a:r>
          </a:p>
          <a:p>
            <a:pPr>
              <a:defRPr/>
            </a:pPr>
            <a:r>
              <a:rPr lang="cs-CZ" dirty="0"/>
              <a:t>Stojiny jsou z oceli o průměru 12 mm, příčníky z ocelové trubky ½“.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358775" y="333375"/>
          <a:ext cx="8428038" cy="527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SmartSketch Document" r:id="rId4" imgW="8258040" imgH="5162400" progId="SmartSketch.Document">
                  <p:embed/>
                </p:oleObj>
              </mc:Choice>
              <mc:Fallback>
                <p:oleObj name="SmartSketch Document" r:id="rId4" imgW="8258040" imgH="5162400" progId="SmartSketch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333375"/>
                        <a:ext cx="8428038" cy="527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/>
          <p:cNvSpPr>
            <a:spLocks noChangeAspect="1" noChangeArrowheads="1"/>
          </p:cNvSpPr>
          <p:nvPr/>
        </p:nvSpPr>
        <p:spPr bwMode="auto">
          <a:xfrm>
            <a:off x="360363" y="5732463"/>
            <a:ext cx="8431212" cy="936625"/>
          </a:xfrm>
          <a:prstGeom prst="rect">
            <a:avLst/>
          </a:prstGeom>
          <a:solidFill>
            <a:schemeClr val="bg1">
              <a:lumMod val="85000"/>
            </a:schemeClr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cs-CZ" dirty="0"/>
              <a:t>Vytvořené podélné linie se pak nahoře stabilizují příčnými rozpěrami. 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spect="1" noChangeArrowheads="1"/>
          </p:cNvSpPr>
          <p:nvPr/>
        </p:nvSpPr>
        <p:spPr bwMode="auto">
          <a:xfrm>
            <a:off x="360363" y="5732463"/>
            <a:ext cx="8431212" cy="936625"/>
          </a:xfrm>
          <a:prstGeom prst="rect">
            <a:avLst/>
          </a:prstGeom>
          <a:solidFill>
            <a:schemeClr val="bg1">
              <a:lumMod val="85000"/>
            </a:schemeClr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cs-CZ" dirty="0"/>
              <a:t>K připravenému pracovnímu poli se přivede závlaha, a rozvede se až </a:t>
            </a:r>
          </a:p>
          <a:p>
            <a:pPr>
              <a:defRPr/>
            </a:pPr>
            <a:r>
              <a:rPr lang="cs-CZ" dirty="0"/>
              <a:t>k jednotlivým tryskám. Ty se rozmístí podle schématu budoucích záhonů.</a:t>
            </a:r>
          </a:p>
        </p:txBody>
      </p:sp>
      <p:graphicFrame>
        <p:nvGraphicFramePr>
          <p:cNvPr id="20482" name="Object 3"/>
          <p:cNvGraphicFramePr>
            <a:graphicFrameLocks noChangeAspect="1"/>
          </p:cNvGraphicFramePr>
          <p:nvPr/>
        </p:nvGraphicFramePr>
        <p:xfrm>
          <a:off x="358775" y="330200"/>
          <a:ext cx="8428038" cy="526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SmartSketch Document" r:id="rId4" imgW="8258040" imgH="5162400" progId="SmartSketch.Document">
                  <p:embed/>
                </p:oleObj>
              </mc:Choice>
              <mc:Fallback>
                <p:oleObj name="SmartSketch Document" r:id="rId4" imgW="8258040" imgH="5162400" progId="SmartSketch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330200"/>
                        <a:ext cx="8428038" cy="526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3"/>
          <p:cNvGraphicFramePr>
            <a:graphicFrameLocks noChangeAspect="1"/>
          </p:cNvGraphicFramePr>
          <p:nvPr/>
        </p:nvGraphicFramePr>
        <p:xfrm>
          <a:off x="358775" y="333375"/>
          <a:ext cx="8428038" cy="527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SmartSketch Document" r:id="rId4" imgW="8258040" imgH="5162400" progId="SmartSketch.Document">
                  <p:embed/>
                </p:oleObj>
              </mc:Choice>
              <mc:Fallback>
                <p:oleObj name="SmartSketch Document" r:id="rId4" imgW="8258040" imgH="5162400" progId="SmartSketch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333375"/>
                        <a:ext cx="8428038" cy="527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/>
          <p:cNvSpPr>
            <a:spLocks noChangeAspect="1" noChangeArrowheads="1"/>
          </p:cNvSpPr>
          <p:nvPr/>
        </p:nvSpPr>
        <p:spPr bwMode="auto">
          <a:xfrm>
            <a:off x="360363" y="5732463"/>
            <a:ext cx="8431212" cy="936625"/>
          </a:xfrm>
          <a:prstGeom prst="rect">
            <a:avLst/>
          </a:prstGeom>
          <a:solidFill>
            <a:schemeClr val="bg1">
              <a:lumMod val="85000"/>
            </a:schemeClr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cs-CZ" dirty="0"/>
              <a:t>Stejně jako u fóliovníků se po podlaze rozhrne obdobná vrstva štěrku.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3"/>
          <p:cNvGraphicFramePr>
            <a:graphicFrameLocks noChangeAspect="1"/>
          </p:cNvGraphicFramePr>
          <p:nvPr/>
        </p:nvGraphicFramePr>
        <p:xfrm>
          <a:off x="358775" y="333375"/>
          <a:ext cx="8428038" cy="527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SmartSketch Document" r:id="rId4" imgW="8258040" imgH="5162400" progId="SmartSketch.Document">
                  <p:embed/>
                </p:oleObj>
              </mc:Choice>
              <mc:Fallback>
                <p:oleObj name="SmartSketch Document" r:id="rId4" imgW="8258040" imgH="5162400" progId="SmartSketch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333375"/>
                        <a:ext cx="8428038" cy="527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/>
          <p:cNvSpPr>
            <a:spLocks noChangeAspect="1" noChangeArrowheads="1"/>
          </p:cNvSpPr>
          <p:nvPr/>
        </p:nvSpPr>
        <p:spPr bwMode="auto">
          <a:xfrm>
            <a:off x="360363" y="5732463"/>
            <a:ext cx="8431212" cy="936625"/>
          </a:xfrm>
          <a:prstGeom prst="rect">
            <a:avLst/>
          </a:prstGeom>
          <a:solidFill>
            <a:schemeClr val="bg1">
              <a:lumMod val="85000"/>
            </a:schemeClr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cs-CZ" dirty="0"/>
              <a:t>Na podlahu </a:t>
            </a:r>
            <a:r>
              <a:rPr lang="cs-CZ" dirty="0" err="1"/>
              <a:t>stínoviště</a:t>
            </a:r>
            <a:r>
              <a:rPr lang="cs-CZ" dirty="0"/>
              <a:t> se pak pro síje zhotoví pařeniště. Je tvořeno z dvojitých řad</a:t>
            </a:r>
          </a:p>
          <a:p>
            <a:pPr>
              <a:defRPr/>
            </a:pPr>
            <a:r>
              <a:rPr lang="cs-CZ" dirty="0"/>
              <a:t>plastových přepravek. Ty jsou uloženy na vrstvě koňského hnoje.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358775" y="333375"/>
          <a:ext cx="8428038" cy="527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SmartSketch Document" r:id="rId4" imgW="8258040" imgH="5162400" progId="SmartSketch.Document">
                  <p:embed/>
                </p:oleObj>
              </mc:Choice>
              <mc:Fallback>
                <p:oleObj name="SmartSketch Document" r:id="rId4" imgW="8258040" imgH="5162400" progId="SmartSketch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333375"/>
                        <a:ext cx="8428038" cy="527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/>
          <p:cNvSpPr>
            <a:spLocks noChangeAspect="1" noChangeArrowheads="1"/>
          </p:cNvSpPr>
          <p:nvPr/>
        </p:nvSpPr>
        <p:spPr bwMode="auto">
          <a:xfrm>
            <a:off x="323850" y="5732463"/>
            <a:ext cx="8431213" cy="936625"/>
          </a:xfrm>
          <a:prstGeom prst="rect">
            <a:avLst/>
          </a:prstGeom>
          <a:solidFill>
            <a:schemeClr val="bg1">
              <a:lumMod val="85000"/>
            </a:schemeClr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cs-CZ" dirty="0"/>
              <a:t>Jeho rozkladem se postupně uvolňuje teplo. To, a zakrytí povrchu pařeniště</a:t>
            </a:r>
          </a:p>
          <a:p>
            <a:pPr>
              <a:defRPr/>
            </a:pPr>
            <a:r>
              <a:rPr lang="cs-CZ" dirty="0"/>
              <a:t>deskami komůrkového polykarbonátu urychlí vývoj semenáčků. Boky pařeniště </a:t>
            </a:r>
          </a:p>
          <a:p>
            <a:pPr>
              <a:defRPr/>
            </a:pPr>
            <a:r>
              <a:rPr lang="cs-CZ" dirty="0"/>
              <a:t>jsou zatepleny převislou fólií.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4"/>
          <p:cNvGraphicFramePr>
            <a:graphicFrameLocks noChangeAspect="1"/>
          </p:cNvGraphicFramePr>
          <p:nvPr/>
        </p:nvGraphicFramePr>
        <p:xfrm>
          <a:off x="358775" y="333375"/>
          <a:ext cx="8428038" cy="527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SmartSketch Document" r:id="rId4" imgW="8258040" imgH="5162400" progId="SmartSketch.Document">
                  <p:embed/>
                </p:oleObj>
              </mc:Choice>
              <mc:Fallback>
                <p:oleObj name="SmartSketch Document" r:id="rId4" imgW="8258040" imgH="5162400" progId="SmartSketch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333375"/>
                        <a:ext cx="8428038" cy="527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"/>
          <p:cNvSpPr>
            <a:spLocks noChangeAspect="1" noChangeArrowheads="1"/>
          </p:cNvSpPr>
          <p:nvPr/>
        </p:nvSpPr>
        <p:spPr bwMode="auto">
          <a:xfrm>
            <a:off x="360363" y="5732463"/>
            <a:ext cx="8431212" cy="936625"/>
          </a:xfrm>
          <a:prstGeom prst="rect">
            <a:avLst/>
          </a:prstGeom>
          <a:solidFill>
            <a:schemeClr val="bg1">
              <a:lumMod val="85000"/>
            </a:schemeClr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cs-CZ" dirty="0"/>
              <a:t>Proti intenzivnímu slunečnímu svitu je celé pracovní pole stíněno sítí.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358775" y="333375"/>
          <a:ext cx="8428038" cy="527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SmartSketch Document" r:id="rId4" imgW="8258040" imgH="5162400" progId="SmartSketch.Document">
                  <p:embed/>
                </p:oleObj>
              </mc:Choice>
              <mc:Fallback>
                <p:oleObj name="SmartSketch Document" r:id="rId4" imgW="8258040" imgH="5162400" progId="SmartSketch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333375"/>
                        <a:ext cx="8428038" cy="527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/>
          <p:cNvSpPr>
            <a:spLocks noChangeAspect="1" noChangeArrowheads="1"/>
          </p:cNvSpPr>
          <p:nvPr/>
        </p:nvSpPr>
        <p:spPr bwMode="auto">
          <a:xfrm>
            <a:off x="360363" y="5732463"/>
            <a:ext cx="8431212" cy="936625"/>
          </a:xfrm>
          <a:prstGeom prst="rect">
            <a:avLst/>
          </a:prstGeom>
          <a:solidFill>
            <a:schemeClr val="bg1">
              <a:lumMod val="85000"/>
            </a:schemeClr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cs-CZ" dirty="0"/>
              <a:t>Jakmile se všechny semenáčky z pařenišť osadí do tub, pole se vyčistí a připraví </a:t>
            </a:r>
          </a:p>
          <a:p>
            <a:pPr>
              <a:defRPr/>
            </a:pPr>
            <a:r>
              <a:rPr lang="cs-CZ" dirty="0"/>
              <a:t>pro další závěrečnou fázi otužování už vyspělých sazenic. Ty mezitím odrůstají </a:t>
            </a:r>
          </a:p>
          <a:p>
            <a:pPr>
              <a:defRPr/>
            </a:pPr>
            <a:r>
              <a:rPr lang="cs-CZ" dirty="0"/>
              <a:t>ve fóliovnících.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4"/>
          <p:cNvGraphicFramePr>
            <a:graphicFrameLocks noChangeAspect="1"/>
          </p:cNvGraphicFramePr>
          <p:nvPr/>
        </p:nvGraphicFramePr>
        <p:xfrm>
          <a:off x="358775" y="333375"/>
          <a:ext cx="8428038" cy="527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SmartSketch Document" r:id="rId4" imgW="8258040" imgH="5162400" progId="SmartSketch.Document">
                  <p:embed/>
                </p:oleObj>
              </mc:Choice>
              <mc:Fallback>
                <p:oleObj name="SmartSketch Document" r:id="rId4" imgW="8258040" imgH="5162400" progId="SmartSketch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333375"/>
                        <a:ext cx="8428038" cy="527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/>
          <p:cNvSpPr>
            <a:spLocks noChangeAspect="1" noChangeArrowheads="1"/>
          </p:cNvSpPr>
          <p:nvPr/>
        </p:nvSpPr>
        <p:spPr bwMode="auto">
          <a:xfrm>
            <a:off x="360363" y="5732463"/>
            <a:ext cx="8431212" cy="936625"/>
          </a:xfrm>
          <a:prstGeom prst="rect">
            <a:avLst/>
          </a:prstGeom>
          <a:solidFill>
            <a:schemeClr val="bg1">
              <a:lumMod val="85000"/>
            </a:schemeClr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cs-CZ" dirty="0"/>
              <a:t>Ve fóliovnících urychlené sazenice se před výsadbou na několik týdnů uloží do</a:t>
            </a:r>
          </a:p>
          <a:p>
            <a:pPr>
              <a:defRPr/>
            </a:pPr>
            <a:r>
              <a:rPr lang="cs-CZ" dirty="0"/>
              <a:t>chráněného prostoru </a:t>
            </a:r>
            <a:r>
              <a:rPr lang="cs-CZ" dirty="0" err="1"/>
              <a:t>stínoviště</a:t>
            </a:r>
            <a:r>
              <a:rPr lang="cs-CZ" dirty="0"/>
              <a:t>, aby se postupným odcloňováním otužovaly.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358775" y="330200"/>
          <a:ext cx="8428038" cy="550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SmartSketch Document" r:id="rId4" imgW="8344080" imgH="7058160" progId="SmartSketch.Document">
                  <p:embed/>
                </p:oleObj>
              </mc:Choice>
              <mc:Fallback>
                <p:oleObj name="SmartSketch Document" r:id="rId4" imgW="8344080" imgH="7058160" progId="SmartSketch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573" t="25502" r="21573" b="30603"/>
                      <a:stretch>
                        <a:fillRect/>
                      </a:stretch>
                    </p:blipFill>
                    <p:spPr bwMode="auto">
                      <a:xfrm>
                        <a:off x="358775" y="330200"/>
                        <a:ext cx="8428038" cy="550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/>
          <p:cNvSpPr>
            <a:spLocks noChangeAspect="1" noChangeArrowheads="1"/>
          </p:cNvSpPr>
          <p:nvPr/>
        </p:nvSpPr>
        <p:spPr bwMode="auto">
          <a:xfrm>
            <a:off x="360363" y="5732463"/>
            <a:ext cx="8431212" cy="936625"/>
          </a:xfrm>
          <a:prstGeom prst="rect">
            <a:avLst/>
          </a:prstGeom>
          <a:solidFill>
            <a:schemeClr val="bg1">
              <a:lumMod val="85000"/>
            </a:schemeClr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cs-CZ" dirty="0"/>
              <a:t>Konstrukce pařeniště: Je tvořeno z dvojitých řad plastových přepravek. </a:t>
            </a:r>
          </a:p>
          <a:p>
            <a:pPr>
              <a:defRPr/>
            </a:pPr>
            <a:r>
              <a:rPr lang="cs-CZ" dirty="0"/>
              <a:t>Ty jsou uloženy na vrstvě koňského hnoje. Zákryt tvoří komůrková deska s </a:t>
            </a:r>
          </a:p>
          <a:p>
            <a:pPr>
              <a:defRPr/>
            </a:pPr>
            <a:r>
              <a:rPr lang="cs-CZ" dirty="0"/>
              <a:t>převisy boční  fólie.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358775" y="330200"/>
          <a:ext cx="8428038" cy="493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SmartSketch Document" r:id="rId4" imgW="7953480" imgH="4657680" progId="SmartSketch.Document">
                  <p:embed/>
                </p:oleObj>
              </mc:Choice>
              <mc:Fallback>
                <p:oleObj name="SmartSketch Document" r:id="rId4" imgW="7953480" imgH="4657680" progId="SmartSketch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330200"/>
                        <a:ext cx="8428038" cy="493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/>
          <p:cNvSpPr>
            <a:spLocks noChangeAspect="1" noChangeArrowheads="1"/>
          </p:cNvSpPr>
          <p:nvPr/>
        </p:nvSpPr>
        <p:spPr bwMode="auto">
          <a:xfrm>
            <a:off x="360363" y="5732463"/>
            <a:ext cx="8431212" cy="936625"/>
          </a:xfrm>
          <a:prstGeom prst="rect">
            <a:avLst/>
          </a:prstGeom>
          <a:solidFill>
            <a:schemeClr val="bg1">
              <a:lumMod val="85000"/>
            </a:schemeClr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cs-CZ" dirty="0"/>
              <a:t>Způsob zakrývání a zavlažování pařeniště.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971550" y="765175"/>
            <a:ext cx="7200900" cy="5327650"/>
          </a:xfrm>
          <a:prstGeom prst="rect">
            <a:avLst/>
          </a:prstGeom>
          <a:solidFill>
            <a:srgbClr val="F2F2F2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358775" y="333375"/>
          <a:ext cx="8428038" cy="539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SmartSketch Document" r:id="rId4" imgW="4238640" imgH="2714760" progId="SmartSketch.Document">
                  <p:embed/>
                </p:oleObj>
              </mc:Choice>
              <mc:Fallback>
                <p:oleObj name="SmartSketch Document" r:id="rId4" imgW="4238640" imgH="2714760" progId="SmartSketch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333375"/>
                        <a:ext cx="8428038" cy="539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/>
          <p:cNvSpPr>
            <a:spLocks noChangeAspect="1" noChangeArrowheads="1"/>
          </p:cNvSpPr>
          <p:nvPr/>
        </p:nvSpPr>
        <p:spPr bwMode="auto">
          <a:xfrm>
            <a:off x="360363" y="5732463"/>
            <a:ext cx="8431212" cy="936625"/>
          </a:xfrm>
          <a:prstGeom prst="rect">
            <a:avLst/>
          </a:prstGeom>
          <a:solidFill>
            <a:schemeClr val="bg1">
              <a:lumMod val="85000"/>
            </a:schemeClr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cs-CZ" dirty="0"/>
              <a:t>Základní nosníky záhonu jsou tvořeny ze stojin a příčného nosníku. </a:t>
            </a:r>
          </a:p>
          <a:p>
            <a:pPr>
              <a:defRPr/>
            </a:pPr>
            <a:r>
              <a:rPr lang="cs-CZ" dirty="0"/>
              <a:t>Stojiny jsou z oceli o průměru 12 mm, příčníky z ocelové trubky ½“.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58775" y="330200"/>
          <a:ext cx="8428038" cy="514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SmartSketch Document" r:id="rId4" imgW="10887120" imgH="6638760" progId="SmartSketch.Document">
                  <p:embed/>
                </p:oleObj>
              </mc:Choice>
              <mc:Fallback>
                <p:oleObj name="SmartSketch Document" r:id="rId4" imgW="10887120" imgH="6638760" progId="SmartSketch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330200"/>
                        <a:ext cx="8428038" cy="514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/>
          <p:cNvSpPr>
            <a:spLocks noChangeAspect="1" noChangeArrowheads="1"/>
          </p:cNvSpPr>
          <p:nvPr/>
        </p:nvSpPr>
        <p:spPr bwMode="auto">
          <a:xfrm>
            <a:off x="360363" y="5732463"/>
            <a:ext cx="8431212" cy="936625"/>
          </a:xfrm>
          <a:prstGeom prst="rect">
            <a:avLst/>
          </a:prstGeom>
          <a:solidFill>
            <a:schemeClr val="bg1">
              <a:lumMod val="85000"/>
            </a:schemeClr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cs-CZ" dirty="0"/>
              <a:t>Způsob zakrývání a zavlažování pařeniště pod ochranou stínící síťoviny.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58775" y="330200"/>
          <a:ext cx="8428038" cy="617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SmartSketch Document" r:id="rId4" imgW="9639360" imgH="7058160" progId="SmartSketch.Document">
                  <p:embed/>
                </p:oleObj>
              </mc:Choice>
              <mc:Fallback>
                <p:oleObj name="SmartSketch Document" r:id="rId4" imgW="9639360" imgH="7058160" progId="SmartSketch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330200"/>
                        <a:ext cx="8428038" cy="617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/>
          <p:cNvSpPr>
            <a:spLocks noChangeAspect="1" noChangeArrowheads="1"/>
          </p:cNvSpPr>
          <p:nvPr/>
        </p:nvSpPr>
        <p:spPr bwMode="auto">
          <a:xfrm>
            <a:off x="360363" y="6308725"/>
            <a:ext cx="8431212" cy="360363"/>
          </a:xfrm>
          <a:prstGeom prst="rect">
            <a:avLst/>
          </a:prstGeom>
          <a:solidFill>
            <a:schemeClr val="bg1">
              <a:lumMod val="85000"/>
            </a:schemeClr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cs-CZ" dirty="0"/>
              <a:t>Koncept pro rozvržení školky na výrobu 100 tisíc sazenic.</a:t>
            </a:r>
          </a:p>
        </p:txBody>
      </p:sp>
      <p:sp>
        <p:nvSpPr>
          <p:cNvPr id="5" name="Obdélník 4"/>
          <p:cNvSpPr/>
          <p:nvPr/>
        </p:nvSpPr>
        <p:spPr bwMode="auto">
          <a:xfrm>
            <a:off x="5364163" y="2205038"/>
            <a:ext cx="503237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358775" y="330200"/>
          <a:ext cx="8428038" cy="555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SmartSketch Document" r:id="rId4" imgW="9591840" imgH="7058160" progId="SmartSketch.Document">
                  <p:embed/>
                </p:oleObj>
              </mc:Choice>
              <mc:Fallback>
                <p:oleObj name="SmartSketch Document" r:id="rId4" imgW="9591840" imgH="7058160" progId="SmartSketch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754" b="13771"/>
                      <a:stretch>
                        <a:fillRect/>
                      </a:stretch>
                    </p:blipFill>
                    <p:spPr bwMode="auto">
                      <a:xfrm>
                        <a:off x="358775" y="330200"/>
                        <a:ext cx="8428038" cy="555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/>
          <p:cNvSpPr>
            <a:spLocks noChangeAspect="1" noChangeArrowheads="1"/>
          </p:cNvSpPr>
          <p:nvPr/>
        </p:nvSpPr>
        <p:spPr bwMode="auto">
          <a:xfrm>
            <a:off x="360363" y="6021388"/>
            <a:ext cx="8431212" cy="647700"/>
          </a:xfrm>
          <a:prstGeom prst="rect">
            <a:avLst/>
          </a:prstGeom>
          <a:solidFill>
            <a:schemeClr val="bg1">
              <a:lumMod val="85000"/>
            </a:schemeClr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cs-CZ" dirty="0"/>
              <a:t>Možné řešení pracovní haly, pohled.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358775" y="330200"/>
          <a:ext cx="8428038" cy="540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SmartSketch Document" r:id="rId4" imgW="10125000" imgH="6496200" progId="SmartSketch.Document">
                  <p:embed/>
                </p:oleObj>
              </mc:Choice>
              <mc:Fallback>
                <p:oleObj name="SmartSketch Document" r:id="rId4" imgW="10125000" imgH="6496200" progId="SmartSketch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330200"/>
                        <a:ext cx="8428038" cy="540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/>
          <p:cNvSpPr>
            <a:spLocks noChangeAspect="1" noChangeArrowheads="1"/>
          </p:cNvSpPr>
          <p:nvPr/>
        </p:nvSpPr>
        <p:spPr bwMode="auto">
          <a:xfrm>
            <a:off x="360363" y="6021388"/>
            <a:ext cx="8431212" cy="647700"/>
          </a:xfrm>
          <a:prstGeom prst="rect">
            <a:avLst/>
          </a:prstGeom>
          <a:solidFill>
            <a:schemeClr val="bg1">
              <a:lumMod val="85000"/>
            </a:schemeClr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cs-CZ" dirty="0"/>
              <a:t>Vize půdorysného řešení pracovní haly.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358775" y="330200"/>
          <a:ext cx="8428038" cy="620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SmartSketch Document" r:id="rId4" imgW="9591840" imgH="7058160" progId="SmartSketch.Document">
                  <p:embed/>
                </p:oleObj>
              </mc:Choice>
              <mc:Fallback>
                <p:oleObj name="SmartSketch Document" r:id="rId4" imgW="9591840" imgH="7058160" progId="SmartSketch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330200"/>
                        <a:ext cx="8428038" cy="620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/>
          <p:cNvSpPr>
            <a:spLocks noChangeAspect="1" noChangeArrowheads="1"/>
          </p:cNvSpPr>
          <p:nvPr/>
        </p:nvSpPr>
        <p:spPr bwMode="auto">
          <a:xfrm>
            <a:off x="360363" y="6021388"/>
            <a:ext cx="8431212" cy="647700"/>
          </a:xfrm>
          <a:prstGeom prst="rect">
            <a:avLst/>
          </a:prstGeom>
          <a:solidFill>
            <a:schemeClr val="bg1">
              <a:lumMod val="85000"/>
            </a:schemeClr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cs-CZ" dirty="0"/>
              <a:t>Konstrukční detaily pro koncept pracovní haly.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solidFill>
            <a:srgbClr val="182412"/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1600" dirty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defRPr/>
            </a:pPr>
            <a:endParaRPr lang="cs-CZ" sz="1600" dirty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defRPr/>
            </a:pPr>
            <a:endParaRPr lang="cs-CZ" sz="1600" dirty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defRPr/>
            </a:pPr>
            <a:endParaRPr lang="cs-CZ" sz="1600" dirty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defRPr/>
            </a:pPr>
            <a:endParaRPr lang="cs-CZ" sz="1600" dirty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defRPr/>
            </a:pPr>
            <a:endParaRPr lang="cs-CZ" sz="1600" dirty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defRPr/>
            </a:pPr>
            <a:endParaRPr lang="cs-CZ" sz="1600" dirty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defRPr/>
            </a:pPr>
            <a:endParaRPr lang="cs-CZ" sz="1600" dirty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defRPr/>
            </a:pPr>
            <a:endParaRPr lang="cs-CZ" sz="1600" dirty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defRPr/>
            </a:pPr>
            <a:endParaRPr lang="cs-CZ" sz="1600" dirty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defRPr/>
            </a:pPr>
            <a:endParaRPr lang="cs-CZ" sz="1600" dirty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defRPr/>
            </a:pPr>
            <a:endParaRPr lang="cs-CZ" sz="1600" dirty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defRPr/>
            </a:pPr>
            <a:endParaRPr lang="cs-CZ" sz="1600" dirty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defRPr/>
            </a:pPr>
            <a:endParaRPr lang="cs-CZ" sz="1600" dirty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defRPr/>
            </a:pPr>
            <a:endParaRPr lang="cs-CZ" sz="1600" dirty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defRPr/>
            </a:pPr>
            <a:endParaRPr lang="cs-CZ" sz="1600" dirty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defRPr/>
            </a:pPr>
            <a:endParaRPr lang="cs-CZ" sz="1600" dirty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defRPr/>
            </a:pPr>
            <a:endParaRPr lang="cs-CZ" sz="1600" dirty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defRPr/>
            </a:pPr>
            <a:endParaRPr lang="cs-CZ" sz="1600" dirty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defRPr/>
            </a:pPr>
            <a:endParaRPr lang="cs-CZ" sz="1600" dirty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defRPr/>
            </a:pPr>
            <a:endParaRPr lang="cs-CZ" sz="1600" dirty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defRPr/>
            </a:pPr>
            <a:endParaRPr lang="cs-CZ" sz="1600" dirty="0">
              <a:solidFill>
                <a:schemeClr val="bg1">
                  <a:lumMod val="75000"/>
                </a:schemeClr>
              </a:solidFill>
            </a:endParaRPr>
          </a:p>
          <a:p>
            <a:pPr algn="r">
              <a:defRPr/>
            </a:pPr>
            <a:endParaRPr lang="cs-CZ" sz="1600" dirty="0">
              <a:solidFill>
                <a:schemeClr val="bg1">
                  <a:lumMod val="75000"/>
                </a:schemeClr>
              </a:solidFill>
            </a:endParaRPr>
          </a:p>
          <a:p>
            <a:pPr algn="r">
              <a:defRPr/>
            </a:pPr>
            <a:endParaRPr lang="cs-CZ" sz="1600" dirty="0">
              <a:solidFill>
                <a:schemeClr val="bg1">
                  <a:lumMod val="75000"/>
                </a:schemeClr>
              </a:solidFill>
            </a:endParaRPr>
          </a:p>
          <a:p>
            <a:pPr algn="r">
              <a:defRPr/>
            </a:pPr>
            <a:r>
              <a:rPr lang="cs-CZ" sz="1600" i="1" dirty="0">
                <a:solidFill>
                  <a:schemeClr val="bg1">
                    <a:lumMod val="75000"/>
                  </a:schemeClr>
                </a:solidFill>
              </a:rPr>
              <a:t>Zpracoval</a:t>
            </a:r>
          </a:p>
          <a:p>
            <a:pPr algn="r">
              <a:defRPr/>
            </a:pPr>
            <a:r>
              <a:rPr lang="cs-CZ" sz="1600" i="1" dirty="0">
                <a:solidFill>
                  <a:schemeClr val="bg1">
                    <a:lumMod val="75000"/>
                  </a:schemeClr>
                </a:solidFill>
              </a:rPr>
              <a:t>Josef </a:t>
            </a:r>
            <a:r>
              <a:rPr lang="cs-CZ" sz="1600" i="1" dirty="0" err="1">
                <a:solidFill>
                  <a:schemeClr val="bg1">
                    <a:lumMod val="75000"/>
                  </a:schemeClr>
                </a:solidFill>
              </a:rPr>
              <a:t>Střítecký</a:t>
            </a:r>
            <a:r>
              <a:rPr lang="cs-CZ" sz="1600" i="1" dirty="0">
                <a:solidFill>
                  <a:schemeClr val="bg1">
                    <a:lumMod val="75000"/>
                  </a:schemeClr>
                </a:solidFill>
              </a:rPr>
              <a:t> - IJS</a:t>
            </a:r>
          </a:p>
          <a:p>
            <a:pPr algn="r">
              <a:defRPr/>
            </a:pPr>
            <a:r>
              <a:rPr lang="cs-CZ" sz="1600" i="1" dirty="0">
                <a:solidFill>
                  <a:schemeClr val="bg1">
                    <a:lumMod val="75000"/>
                  </a:schemeClr>
                </a:solidFill>
              </a:rPr>
              <a:t>leden 2015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971550" y="765175"/>
            <a:ext cx="7200900" cy="5327650"/>
          </a:xfrm>
          <a:prstGeom prst="rect">
            <a:avLst/>
          </a:prstGeom>
          <a:solidFill>
            <a:srgbClr val="F2F2F2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358775" y="333375"/>
          <a:ext cx="8428038" cy="539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SmartSketch Document" r:id="rId4" imgW="4238640" imgH="2714760" progId="SmartSketch.Document">
                  <p:embed/>
                </p:oleObj>
              </mc:Choice>
              <mc:Fallback>
                <p:oleObj name="SmartSketch Document" r:id="rId4" imgW="4238640" imgH="2714760" progId="SmartSketch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333375"/>
                        <a:ext cx="8428038" cy="539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"/>
          <p:cNvSpPr>
            <a:spLocks noChangeAspect="1" noChangeArrowheads="1"/>
          </p:cNvSpPr>
          <p:nvPr/>
        </p:nvSpPr>
        <p:spPr bwMode="auto">
          <a:xfrm>
            <a:off x="360363" y="5732463"/>
            <a:ext cx="8431212" cy="936625"/>
          </a:xfrm>
          <a:prstGeom prst="rect">
            <a:avLst/>
          </a:prstGeom>
          <a:solidFill>
            <a:schemeClr val="bg1">
              <a:lumMod val="85000"/>
            </a:schemeClr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cs-CZ" dirty="0"/>
              <a:t>Stojiny jsou stabilizovány zapuštěním do země.</a:t>
            </a:r>
          </a:p>
          <a:p>
            <a:pPr>
              <a:defRPr/>
            </a:pPr>
            <a:r>
              <a:rPr lang="cs-CZ" dirty="0"/>
              <a:t>Patky jsou z desek z recyklovaného plastu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971550" y="765175"/>
            <a:ext cx="7200900" cy="5327650"/>
          </a:xfrm>
          <a:prstGeom prst="rect">
            <a:avLst/>
          </a:prstGeom>
          <a:solidFill>
            <a:srgbClr val="F2F2F2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358775" y="333375"/>
          <a:ext cx="8428038" cy="539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SmartSketch Document" r:id="rId4" imgW="4238640" imgH="2714760" progId="SmartSketch.Document">
                  <p:embed/>
                </p:oleObj>
              </mc:Choice>
              <mc:Fallback>
                <p:oleObj name="SmartSketch Document" r:id="rId4" imgW="4238640" imgH="2714760" progId="SmartSketch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333375"/>
                        <a:ext cx="8428038" cy="539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/>
          <p:cNvSpPr>
            <a:spLocks noChangeAspect="1" noChangeArrowheads="1"/>
          </p:cNvSpPr>
          <p:nvPr/>
        </p:nvSpPr>
        <p:spPr bwMode="auto">
          <a:xfrm>
            <a:off x="360363" y="5732463"/>
            <a:ext cx="8431212" cy="936625"/>
          </a:xfrm>
          <a:prstGeom prst="rect">
            <a:avLst/>
          </a:prstGeom>
          <a:solidFill>
            <a:schemeClr val="bg1">
              <a:lumMod val="85000"/>
            </a:schemeClr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cs-CZ" dirty="0"/>
              <a:t>Nosníky vytvářejí žebra pro uložení podélných ocelových tyčí o průměru 12 mm.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971550" y="765175"/>
            <a:ext cx="7200900" cy="5327650"/>
          </a:xfrm>
          <a:prstGeom prst="rect">
            <a:avLst/>
          </a:prstGeom>
          <a:solidFill>
            <a:srgbClr val="F2F2F2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58775" y="333375"/>
          <a:ext cx="8428038" cy="539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SmartSketch Document" r:id="rId4" imgW="4238640" imgH="2714760" progId="SmartSketch.Document">
                  <p:embed/>
                </p:oleObj>
              </mc:Choice>
              <mc:Fallback>
                <p:oleObj name="SmartSketch Document" r:id="rId4" imgW="4238640" imgH="2714760" progId="SmartSketch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333375"/>
                        <a:ext cx="8428038" cy="539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/>
          <p:cNvSpPr>
            <a:spLocks noChangeAspect="1" noChangeArrowheads="1"/>
          </p:cNvSpPr>
          <p:nvPr/>
        </p:nvSpPr>
        <p:spPr bwMode="auto">
          <a:xfrm>
            <a:off x="360363" y="5732463"/>
            <a:ext cx="8431212" cy="936625"/>
          </a:xfrm>
          <a:prstGeom prst="rect">
            <a:avLst/>
          </a:prstGeom>
          <a:solidFill>
            <a:schemeClr val="bg1">
              <a:lumMod val="85000"/>
            </a:schemeClr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cs-CZ" dirty="0"/>
              <a:t>Nosníky vytvářejí žebra pro uložení podélných ocelových tyčí o průměru 12 mm.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971550" y="765175"/>
            <a:ext cx="7200900" cy="5327650"/>
          </a:xfrm>
          <a:prstGeom prst="rect">
            <a:avLst/>
          </a:prstGeom>
          <a:solidFill>
            <a:srgbClr val="F2F2F2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58775" y="333375"/>
          <a:ext cx="8428038" cy="539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SmartSketch Document" r:id="rId4" imgW="4238640" imgH="2714760" progId="SmartSketch.Document">
                  <p:embed/>
                </p:oleObj>
              </mc:Choice>
              <mc:Fallback>
                <p:oleObj name="SmartSketch Document" r:id="rId4" imgW="4238640" imgH="2714760" progId="SmartSketch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333375"/>
                        <a:ext cx="8428038" cy="539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/>
          <p:cNvSpPr>
            <a:spLocks noChangeAspect="1" noChangeArrowheads="1"/>
          </p:cNvSpPr>
          <p:nvPr/>
        </p:nvSpPr>
        <p:spPr bwMode="auto">
          <a:xfrm>
            <a:off x="360363" y="5732463"/>
            <a:ext cx="8431212" cy="936625"/>
          </a:xfrm>
          <a:prstGeom prst="rect">
            <a:avLst/>
          </a:prstGeom>
          <a:solidFill>
            <a:schemeClr val="bg1">
              <a:lumMod val="85000"/>
            </a:schemeClr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cs-CZ" dirty="0"/>
              <a:t>Na ně se kladou jednotlivé roštové nosiče se sazenicemi.</a:t>
            </a:r>
          </a:p>
          <a:p>
            <a:pPr>
              <a:defRPr/>
            </a:pPr>
            <a:r>
              <a:rPr lang="cs-CZ" dirty="0"/>
              <a:t>Podélné tyče jsou pak stabilizovány pomocí prohlubní v jejich dně.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971550" y="765175"/>
            <a:ext cx="7200900" cy="5327650"/>
          </a:xfrm>
          <a:prstGeom prst="rect">
            <a:avLst/>
          </a:prstGeom>
          <a:solidFill>
            <a:srgbClr val="F2F2F2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58775" y="333375"/>
          <a:ext cx="8428038" cy="539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SmartSketch Document" r:id="rId4" imgW="4238640" imgH="2714760" progId="SmartSketch.Document">
                  <p:embed/>
                </p:oleObj>
              </mc:Choice>
              <mc:Fallback>
                <p:oleObj name="SmartSketch Document" r:id="rId4" imgW="4238640" imgH="2714760" progId="SmartSketch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333375"/>
                        <a:ext cx="8428038" cy="539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/>
          <p:cNvSpPr>
            <a:spLocks noChangeAspect="1" noChangeArrowheads="1"/>
          </p:cNvSpPr>
          <p:nvPr/>
        </p:nvSpPr>
        <p:spPr bwMode="auto">
          <a:xfrm>
            <a:off x="360363" y="5732463"/>
            <a:ext cx="8431212" cy="936625"/>
          </a:xfrm>
          <a:prstGeom prst="rect">
            <a:avLst/>
          </a:prstGeom>
          <a:solidFill>
            <a:schemeClr val="bg1">
              <a:lumMod val="85000"/>
            </a:schemeClr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cs-CZ" dirty="0"/>
              <a:t>Roštové nosiče sazenic postupně vytvářejí záhon o šířce 1,2 m. </a:t>
            </a:r>
          </a:p>
          <a:p>
            <a:pPr>
              <a:defRPr/>
            </a:pPr>
            <a:r>
              <a:rPr lang="cs-CZ" dirty="0"/>
              <a:t>Na každém nosiči lze umístit 30 sazenic s balem o průměru 6 cm.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971550" y="765175"/>
            <a:ext cx="7200900" cy="5327650"/>
          </a:xfrm>
          <a:prstGeom prst="rect">
            <a:avLst/>
          </a:prstGeom>
          <a:solidFill>
            <a:srgbClr val="F2F2F2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58775" y="333375"/>
          <a:ext cx="8428038" cy="539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SmartSketch Document" r:id="rId4" imgW="4238640" imgH="2714760" progId="SmartSketch.Document">
                  <p:embed/>
                </p:oleObj>
              </mc:Choice>
              <mc:Fallback>
                <p:oleObj name="SmartSketch Document" r:id="rId4" imgW="4238640" imgH="2714760" progId="SmartSketch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333375"/>
                        <a:ext cx="8428038" cy="539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/>
          <p:cNvSpPr>
            <a:spLocks noChangeAspect="1" noChangeArrowheads="1"/>
          </p:cNvSpPr>
          <p:nvPr/>
        </p:nvSpPr>
        <p:spPr bwMode="auto">
          <a:xfrm>
            <a:off x="360363" y="5732463"/>
            <a:ext cx="8431212" cy="936625"/>
          </a:xfrm>
          <a:prstGeom prst="rect">
            <a:avLst/>
          </a:prstGeom>
          <a:solidFill>
            <a:schemeClr val="bg1">
              <a:lumMod val="85000"/>
            </a:schemeClr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cs-CZ" dirty="0"/>
              <a:t>Na běžném metru záhonu odrůstá 300 sazenic.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zentace pro MNG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pro MNG</Template>
  <TotalTime>1</TotalTime>
  <Words>635</Words>
  <Application>Microsoft Office PowerPoint</Application>
  <PresentationFormat>Předvádění na obrazovce (4:3)</PresentationFormat>
  <Paragraphs>129</Paragraphs>
  <Slides>35</Slides>
  <Notes>35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7" baseType="lpstr">
      <vt:lpstr>Prezentace pro MNG</vt:lpstr>
      <vt:lpstr>SmartSketch Document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ÚHÚL Brandýs nad Labem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SLABÝ Richard Ing.</dc:creator>
  <cp:lastModifiedBy>SLABÝ Richard Ing.</cp:lastModifiedBy>
  <cp:revision>2</cp:revision>
  <cp:lastPrinted>1601-01-01T00:00:00Z</cp:lastPrinted>
  <dcterms:created xsi:type="dcterms:W3CDTF">2015-03-19T15:20:09Z</dcterms:created>
  <dcterms:modified xsi:type="dcterms:W3CDTF">2015-03-19T15:23:02Z</dcterms:modified>
</cp:coreProperties>
</file>